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Arvo" panose="020B0604020202020204" charset="0"/>
      <p:regular r:id="rId22"/>
      <p:bold r:id="rId23"/>
      <p:italic r:id="rId24"/>
      <p:boldItalic r:id="rId25"/>
    </p:embeddedFont>
    <p:embeddedFont>
      <p:font typeface="Bodoni" panose="020B0604020202020204" charset="0"/>
      <p:regular r:id="rId26"/>
      <p:bold r:id="rId27"/>
      <p:italic r:id="rId28"/>
      <p:boldItalic r:id="rId29"/>
    </p:embeddedFont>
    <p:embeddedFont>
      <p:font typeface="Ubuntu" panose="020B0604020202020204" charset="0"/>
      <p:regular r:id="rId30"/>
      <p:bold r:id="rId31"/>
      <p:italic r:id="rId32"/>
      <p:boldItalic r:id="rId33"/>
    </p:embeddedFont>
    <p:embeddedFont>
      <p:font typeface="Ubuntu Light" panose="020B0604020202020204" charset="0"/>
      <p:regular r:id="rId34"/>
      <p:bold r:id="rId35"/>
      <p:italic r:id="rId36"/>
      <p:boldItalic r:id="rId37"/>
    </p:embeddedFont>
    <p:embeddedFont>
      <p:font typeface="Ubuntu Medium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29e5b29d5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29e5b29d5_1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238c3651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238c3651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29e5b29d5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29e5b29d5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9e5b29d5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29e5b29d5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38c3651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238c3651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29e5b29d5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29e5b29d5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238c3651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238c3651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29e5b29d5_1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29e5b29d5_1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29e5b29d5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29e5b29d5_1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238c3651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238c3651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29e5b29d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29e5b29d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29e5b29d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29e5b29d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29e5b29d5_1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29e5b29d5_1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42eb61d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42eb61d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29e5b29d5_1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29e5b29d5_1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29e5b29d5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29e5b29d5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29e5b29d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29e5b29d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29e5b29d5_1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29e5b29d5_1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TITLE_AND_TWO_COLUMNS_1_1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2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4"/>
          <p:cNvSpPr txBox="1">
            <a:spLocks noGrp="1"/>
          </p:cNvSpPr>
          <p:nvPr>
            <p:ph type="ctrTitle" idx="7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8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ctrTitle" idx="9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5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ome text slide 1">
  <p:cSld name="BIG_NUMBER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hasCustomPrompt="1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idx="2" hasCustomPrompt="1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3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4" hasCustomPrompt="1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5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frame 1">
  <p:cSld name="CUSTOM_1_1_1_1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Depression Screening</a:t>
            </a:r>
            <a:endParaRPr i="1"/>
          </a:p>
        </p:txBody>
      </p:sp>
      <p:sp>
        <p:nvSpPr>
          <p:cNvPr id="185" name="Google Shape;185;p28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1"/>
          </p:nvPr>
        </p:nvSpPr>
        <p:spPr>
          <a:xfrm>
            <a:off x="1272650" y="2839950"/>
            <a:ext cx="3433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Home page psicologo</a:t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13" y="495400"/>
            <a:ext cx="1800000" cy="400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8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5556325" y="289325"/>
            <a:ext cx="1980000" cy="4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subTitle" idx="1"/>
          </p:nvPr>
        </p:nvSpPr>
        <p:spPr>
          <a:xfrm>
            <a:off x="1272650" y="2839950"/>
            <a:ext cx="3433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Aggiunta di un nuovo paziente al sistema</a:t>
            </a:r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13" y="495400"/>
            <a:ext cx="1800000" cy="400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5556325" y="289325"/>
            <a:ext cx="1980000" cy="4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subTitle" idx="1"/>
          </p:nvPr>
        </p:nvSpPr>
        <p:spPr>
          <a:xfrm>
            <a:off x="1272650" y="2839950"/>
            <a:ext cx="3433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Visualizzazione lista pazienti</a:t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13" y="495400"/>
            <a:ext cx="1800000" cy="400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5556325" y="289325"/>
            <a:ext cx="1980000" cy="4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subTitle" idx="1"/>
          </p:nvPr>
        </p:nvSpPr>
        <p:spPr>
          <a:xfrm>
            <a:off x="1272650" y="2839950"/>
            <a:ext cx="3433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Ricerca pazienti</a:t>
            </a:r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13" y="495400"/>
            <a:ext cx="1800000" cy="400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5556325" y="289325"/>
            <a:ext cx="1980000" cy="4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1"/>
          </p:nvPr>
        </p:nvSpPr>
        <p:spPr>
          <a:xfrm>
            <a:off x="1272650" y="2839950"/>
            <a:ext cx="3433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Home page Paziente</a:t>
            </a:r>
            <a:endParaRPr/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13" y="495400"/>
            <a:ext cx="1800000" cy="400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 rotWithShape="1">
          <a:blip r:embed="rId3">
            <a:alphaModFix/>
          </a:blip>
          <a:srcRect t="51539" b="36291"/>
          <a:stretch/>
        </p:blipFill>
        <p:spPr>
          <a:xfrm>
            <a:off x="5646325" y="2130879"/>
            <a:ext cx="1800000" cy="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5556325" y="289325"/>
            <a:ext cx="1980000" cy="4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subTitle" idx="1"/>
          </p:nvPr>
        </p:nvSpPr>
        <p:spPr>
          <a:xfrm>
            <a:off x="1272650" y="2839950"/>
            <a:ext cx="3433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Compilazione dati personali</a:t>
            </a:r>
            <a:endParaRPr/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13" y="494550"/>
            <a:ext cx="1800000" cy="4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5556325" y="289325"/>
            <a:ext cx="1980000" cy="4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subTitle" idx="1"/>
          </p:nvPr>
        </p:nvSpPr>
        <p:spPr>
          <a:xfrm>
            <a:off x="1272650" y="2839950"/>
            <a:ext cx="3433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Istruzioni ed informativa sulla privacy</a:t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13" y="495400"/>
            <a:ext cx="1800000" cy="400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5556325" y="289325"/>
            <a:ext cx="1980000" cy="4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72" name="Google Shape;372;p45"/>
          <p:cNvSpPr txBox="1">
            <a:spLocks noGrp="1"/>
          </p:cNvSpPr>
          <p:nvPr>
            <p:ph type="subTitle" idx="1"/>
          </p:nvPr>
        </p:nvSpPr>
        <p:spPr>
          <a:xfrm>
            <a:off x="1272650" y="2839950"/>
            <a:ext cx="3433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Compilazione questionario BDI_II</a:t>
            </a:r>
            <a:endParaRPr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13" y="495400"/>
            <a:ext cx="1800000" cy="400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5556325" y="289325"/>
            <a:ext cx="1980000" cy="4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80" name="Google Shape;380;p46"/>
          <p:cNvSpPr txBox="1">
            <a:spLocks noGrp="1"/>
          </p:cNvSpPr>
          <p:nvPr>
            <p:ph type="subTitle" idx="1"/>
          </p:nvPr>
        </p:nvSpPr>
        <p:spPr>
          <a:xfrm>
            <a:off x="904250" y="2839950"/>
            <a:ext cx="3801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Giustifica di una risposta data al questionario</a:t>
            </a:r>
            <a:endParaRPr/>
          </a:p>
        </p:txBody>
      </p:sp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13" y="495400"/>
            <a:ext cx="1800000" cy="400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5556325" y="289325"/>
            <a:ext cx="1980000" cy="4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956275" y="2565800"/>
            <a:ext cx="3962100" cy="16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lt1"/>
                </a:solidFill>
              </a:rPr>
              <a:t>Grazie per l’attenzione!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388" name="Google Shape;388;p47"/>
          <p:cNvSpPr txBox="1">
            <a:spLocks noGrp="1"/>
          </p:cNvSpPr>
          <p:nvPr>
            <p:ph type="title"/>
          </p:nvPr>
        </p:nvSpPr>
        <p:spPr>
          <a:xfrm>
            <a:off x="1032475" y="4085025"/>
            <a:ext cx="31134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Depression Screening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Chi siamo</a:t>
            </a:r>
            <a:endParaRPr/>
          </a:p>
        </p:txBody>
      </p:sp>
      <p:cxnSp>
        <p:nvCxnSpPr>
          <p:cNvPr id="191" name="Google Shape;191;p29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9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cxnSp>
        <p:nvCxnSpPr>
          <p:cNvPr id="194" name="Google Shape;194;p29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9"/>
          <p:cNvCxnSpPr/>
          <p:nvPr/>
        </p:nvCxnSpPr>
        <p:spPr>
          <a:xfrm>
            <a:off x="1154200" y="2918000"/>
            <a:ext cx="206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9"/>
          <p:cNvCxnSpPr/>
          <p:nvPr/>
        </p:nvCxnSpPr>
        <p:spPr>
          <a:xfrm>
            <a:off x="3510450" y="2918000"/>
            <a:ext cx="206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5906050" y="2918000"/>
            <a:ext cx="206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9"/>
          <p:cNvSpPr txBox="1">
            <a:spLocks noGrp="1"/>
          </p:cNvSpPr>
          <p:nvPr>
            <p:ph type="ctrTitle" idx="7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 Armando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8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a.conte47@studenti.unisa.it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ctrTitle" idx="9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Inglese Mario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3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m.inglese6@gmail.com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Varone Grazia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5"/>
          </p:nvPr>
        </p:nvSpPr>
        <p:spPr>
          <a:xfrm>
            <a:off x="5778000" y="2041825"/>
            <a:ext cx="2318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g.varone9@studenti.unisa.it</a:t>
            </a:r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Torresi Alessandro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a.torresi@studenti.unisa.it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ctrTitle" idx="2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Tortorella Danilo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3"/>
          </p:nvPr>
        </p:nvSpPr>
        <p:spPr>
          <a:xfrm>
            <a:off x="3419975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d.tortorella5@studenti.unisa.it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Torzillo Giuseppe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g.torzillo@studenti.unisa.it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0" y="666825"/>
            <a:ext cx="91440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Analisi della domanda</a:t>
            </a:r>
            <a:endParaRPr b="1"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75" y="1160625"/>
            <a:ext cx="3321705" cy="21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/>
          <p:nvPr/>
        </p:nvSpPr>
        <p:spPr>
          <a:xfrm>
            <a:off x="2615425" y="3185825"/>
            <a:ext cx="2079600" cy="1423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552975" y="3185825"/>
            <a:ext cx="19437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21%</a:t>
            </a:r>
            <a:br>
              <a:rPr lang="es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9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quota consistente di ultra64enni, riferiscono sintomi depressivi e percepisce compromesso il proprio benessere psicologico per una media di 18 giorni nel mese precedente l'intervista (vs 3 giorni di chi non riferisce sintomi depressivi).</a:t>
            </a: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2683375" y="3161375"/>
            <a:ext cx="1943700" cy="1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Ubuntu"/>
                <a:ea typeface="Ubuntu"/>
                <a:cs typeface="Ubuntu"/>
                <a:sym typeface="Ubuntu"/>
              </a:rPr>
              <a:t>6%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s" sz="9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una contenuta quota di adulti di 18-69 anni (circa il 6%) riferisce sintomi depressivi e percepisce compromesso il proprio benessere psicologico per una media di 14 giorni nel mese precedente l'intervista.</a:t>
            </a: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518925" y="3185825"/>
            <a:ext cx="2011800" cy="1423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7412625" y="762825"/>
            <a:ext cx="1171800" cy="3837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7412475" y="762825"/>
            <a:ext cx="1171800" cy="3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Ubuntu"/>
                <a:ea typeface="Ubuntu"/>
                <a:cs typeface="Ubuntu"/>
                <a:sym typeface="Ubuntu"/>
              </a:rPr>
              <a:t>25%</a:t>
            </a:r>
            <a:endParaRPr sz="16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s" sz="9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sintomi depressivi sono più frequenti al crescere dell’età (25% dopo i 75 anni), fra le donne rispetto agli uomini (26% vs 14%), fra chi riferisce molte difficoltà economiche (41%), e fra chi riferisce di avere multi-cronicità (36% fra chi 3 o più patologie croniche vs 11% fra chi non riferisce alcuna patologia cronica fra quelle indagate).</a:t>
            </a: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4779725" y="3185825"/>
            <a:ext cx="2480100" cy="1423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Ubuntu"/>
                <a:ea typeface="Ubuntu"/>
                <a:cs typeface="Ubuntu"/>
                <a:sym typeface="Ubuntu"/>
              </a:rPr>
              <a:t>     </a:t>
            </a:r>
            <a:endParaRPr sz="16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Ubuntu"/>
                <a:ea typeface="Ubuntu"/>
                <a:cs typeface="Ubuntu"/>
                <a:sym typeface="Ubuntu"/>
              </a:rPr>
              <a:t>           48%</a:t>
            </a:r>
            <a:endParaRPr sz="16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Soffrono di sintomi di depressione il 49% degli anziani disabili (non autonomi in una o più attività della vita quotidiana di base – Adl vs 18% di chi non ha disabilità). Una discreta percentuale di persone con sintomi depressivi (21%) non chiede aiuto a nessuno.</a:t>
            </a: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3" name="Google Shape;223;p30"/>
          <p:cNvSpPr txBox="1"/>
          <p:nvPr/>
        </p:nvSpPr>
        <p:spPr>
          <a:xfrm>
            <a:off x="3580125" y="1266575"/>
            <a:ext cx="36798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Ubuntu"/>
                <a:ea typeface="Ubuntu"/>
                <a:cs typeface="Ubuntu"/>
                <a:sym typeface="Ubuntu"/>
              </a:rPr>
              <a:t>Mercato Target</a:t>
            </a:r>
            <a:endParaRPr sz="16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Ubuntu Light"/>
              <a:buChar char="●"/>
            </a:pPr>
            <a:r>
              <a:rPr lang="es" sz="1100" i="1">
                <a:latin typeface="Ubuntu Light"/>
                <a:ea typeface="Ubuntu Light"/>
                <a:cs typeface="Ubuntu Light"/>
                <a:sym typeface="Ubuntu Light"/>
              </a:rPr>
              <a:t>General range:  Fascia d’età 18/80</a:t>
            </a:r>
            <a:endParaRPr sz="1100" i="1">
              <a:latin typeface="Ubuntu Light"/>
              <a:ea typeface="Ubuntu Light"/>
              <a:cs typeface="Ubuntu Light"/>
              <a:sym typeface="Ubuntu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Ubuntu Light"/>
              <a:buChar char="●"/>
            </a:pPr>
            <a:r>
              <a:rPr lang="es" sz="1100" i="1">
                <a:latin typeface="Ubuntu Light"/>
                <a:ea typeface="Ubuntu Light"/>
                <a:cs typeface="Ubuntu Light"/>
                <a:sym typeface="Ubuntu Light"/>
              </a:rPr>
              <a:t>Range Target: </a:t>
            </a:r>
            <a:r>
              <a:rPr lang="es" sz="1100">
                <a:latin typeface="Ubuntu Light"/>
                <a:ea typeface="Ubuntu Light"/>
                <a:cs typeface="Ubuntu Light"/>
                <a:sym typeface="Ubuntu Light"/>
              </a:rPr>
              <a:t> Fascia di età 18-34 rappresentano il 7% della popolazione italiana (4,2 mln):</a:t>
            </a:r>
            <a:endParaRPr sz="1100">
              <a:latin typeface="Ubuntu Light"/>
              <a:ea typeface="Ubuntu Light"/>
              <a:cs typeface="Ubuntu Light"/>
              <a:sym typeface="Ubuntu Ligh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Ubuntu Light"/>
              <a:buChar char="○"/>
            </a:pPr>
            <a:r>
              <a:rPr lang="es" sz="1100">
                <a:latin typeface="Ubuntu Light"/>
                <a:ea typeface="Ubuntu Light"/>
                <a:cs typeface="Ubuntu Light"/>
                <a:sym typeface="Ubuntu Light"/>
              </a:rPr>
              <a:t>1,3 mln: Depressione maggiore;</a:t>
            </a:r>
            <a:endParaRPr sz="1100">
              <a:latin typeface="Ubuntu Light"/>
              <a:ea typeface="Ubuntu Light"/>
              <a:cs typeface="Ubuntu Light"/>
              <a:sym typeface="Ubuntu Ligh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Ubuntu Light"/>
              <a:buChar char="○"/>
            </a:pPr>
            <a:r>
              <a:rPr lang="es" sz="1100">
                <a:latin typeface="Ubuntu Light"/>
                <a:ea typeface="Ubuntu Light"/>
                <a:cs typeface="Ubuntu Light"/>
                <a:sym typeface="Ubuntu Light"/>
              </a:rPr>
              <a:t>1,5 mln: Depressione minore;</a:t>
            </a:r>
            <a:endParaRPr sz="1100">
              <a:latin typeface="Ubuntu Light"/>
              <a:ea typeface="Ubuntu Light"/>
              <a:cs typeface="Ubuntu Light"/>
              <a:sym typeface="Ubuntu Ligh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Ubuntu Light"/>
              <a:buChar char="○"/>
            </a:pPr>
            <a:r>
              <a:rPr lang="es" sz="1100">
                <a:latin typeface="Ubuntu Light"/>
                <a:ea typeface="Ubuntu Light"/>
                <a:cs typeface="Ubuntu Light"/>
                <a:sym typeface="Ubuntu Light"/>
              </a:rPr>
              <a:t>1,4 mln: Nessuno stato depressivo.</a:t>
            </a:r>
            <a:endParaRPr sz="1100"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Fonte ISTAT</a:t>
            </a:r>
            <a:endParaRPr sz="9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 idx="4"/>
          </p:nvPr>
        </p:nvSpPr>
        <p:spPr>
          <a:xfrm>
            <a:off x="-21450" y="4188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Analisi competitiva</a:t>
            </a:r>
            <a:endParaRPr sz="2400"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30" name="Google Shape;230;p3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31"/>
          <p:cNvSpPr txBox="1">
            <a:spLocks noGrp="1"/>
          </p:cNvSpPr>
          <p:nvPr>
            <p:ph type="ctrTitle"/>
          </p:nvPr>
        </p:nvSpPr>
        <p:spPr>
          <a:xfrm>
            <a:off x="605000" y="1390275"/>
            <a:ext cx="3169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TREY RESEARCH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1"/>
          </p:nvPr>
        </p:nvSpPr>
        <p:spPr>
          <a:xfrm>
            <a:off x="479775" y="1675625"/>
            <a:ext cx="3974400" cy="28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Come facilmente intuibile ci troviamo di fronte ad un mercato molto competitivo e gerarchicamente ben definito.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Tuttavia, dalla indagine sulla concorrenza effettuata abbiamo riscontrato l’assenza, almeno su territorio nazionale ed europeo, di competitors diretti.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L’unica imprese operante orbita in mercati appartenenti ad un’area geografica assolutamente differente da quella del nostro target di interesse, in particolar modo: Southern and Western USA.</a:t>
            </a:r>
            <a:endParaRPr sz="11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233" name="Google Shape;233;p31"/>
          <p:cNvSpPr txBox="1">
            <a:spLocks noGrp="1"/>
          </p:cNvSpPr>
          <p:nvPr>
            <p:ph type="ctrTitle" idx="2"/>
          </p:nvPr>
        </p:nvSpPr>
        <p:spPr>
          <a:xfrm>
            <a:off x="4818375" y="1390263"/>
            <a:ext cx="3169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SERVIZIO CONCORRENTE</a:t>
            </a:r>
            <a:endParaRPr b="0"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3"/>
          </p:nvPr>
        </p:nvSpPr>
        <p:spPr>
          <a:xfrm>
            <a:off x="4852425" y="1783875"/>
            <a:ext cx="3759300" cy="27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IDEGO si afferma come unica organizzazione, almeno attualmente, in grado di fornire strumenti di intervento a disposizione di Psicologi, Riabilitatori e Formatori alla luce delle più recenti innovazioni in ambito tecnologico e scientifico.</a:t>
            </a:r>
            <a:endParaRPr sz="11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Funge da </a:t>
            </a:r>
            <a:r>
              <a:rPr lang="es" sz="1100" i="1"/>
              <a:t>leader</a:t>
            </a:r>
            <a:r>
              <a:rPr lang="es" sz="1100"/>
              <a:t> e terze iniziative imprenditoriali (app come AVION, AKRON,KLOVER ZOOPHOBIA VR), rappresentano imprese </a:t>
            </a:r>
            <a:r>
              <a:rPr lang="es" sz="1100" i="1"/>
              <a:t>followers</a:t>
            </a:r>
            <a:r>
              <a:rPr lang="es" sz="1100"/>
              <a:t> non apparentemente, almeno ad oggi, in grado di scalare le gerarchie evidenziate.</a:t>
            </a:r>
            <a:endParaRPr sz="11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9" y="877438"/>
            <a:ext cx="458850" cy="5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750" y="944808"/>
            <a:ext cx="548700" cy="40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/>
        </p:nvSpPr>
        <p:spPr>
          <a:xfrm>
            <a:off x="554000" y="1071025"/>
            <a:ext cx="1536300" cy="27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568400" y="1349725"/>
            <a:ext cx="1507500" cy="2927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2"/>
          <p:cNvSpPr txBox="1"/>
          <p:nvPr/>
        </p:nvSpPr>
        <p:spPr>
          <a:xfrm>
            <a:off x="562350" y="1349725"/>
            <a:ext cx="1507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Punti di forza (Strenghts)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547950" y="2023324"/>
            <a:ext cx="1536300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Tempestività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Interattività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Accessibilità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Problem solving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Sistemi di feed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5" name="Google Shape;245;p32"/>
          <p:cNvCxnSpPr/>
          <p:nvPr/>
        </p:nvCxnSpPr>
        <p:spPr>
          <a:xfrm>
            <a:off x="1220100" y="1892775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47950" y="575975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Analisi SWOT dell’app</a:t>
            </a:r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2251475" y="1071025"/>
            <a:ext cx="1928400" cy="27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2265875" y="1349725"/>
            <a:ext cx="1914000" cy="2927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2259825" y="1349725"/>
            <a:ext cx="20217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Punti di debolezza (Weaknesses)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2258675" y="2023325"/>
            <a:ext cx="1914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         Mercato nuovo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Pressioni al paziente/sociali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Costi di avvio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2" name="Google Shape;252;p32"/>
          <p:cNvCxnSpPr/>
          <p:nvPr/>
        </p:nvCxnSpPr>
        <p:spPr>
          <a:xfrm>
            <a:off x="3174675" y="1892775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2"/>
          <p:cNvSpPr/>
          <p:nvPr/>
        </p:nvSpPr>
        <p:spPr>
          <a:xfrm>
            <a:off x="4341050" y="1071025"/>
            <a:ext cx="1928400" cy="27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4355450" y="1349725"/>
            <a:ext cx="1914000" cy="2927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4349400" y="1349725"/>
            <a:ext cx="20217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Opportunità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4348250" y="2023325"/>
            <a:ext cx="1914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      Assenza barriere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Normative non esaustive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Nessun competitor nazionale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7" name="Google Shape;257;p32"/>
          <p:cNvCxnSpPr/>
          <p:nvPr/>
        </p:nvCxnSpPr>
        <p:spPr>
          <a:xfrm>
            <a:off x="5264250" y="1686475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2"/>
          <p:cNvSpPr/>
          <p:nvPr/>
        </p:nvSpPr>
        <p:spPr>
          <a:xfrm>
            <a:off x="6438975" y="1071025"/>
            <a:ext cx="1928400" cy="27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6438975" y="1321775"/>
            <a:ext cx="1914000" cy="2965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6642225" y="1321771"/>
            <a:ext cx="1507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Minacce (Threats)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6445025" y="2054150"/>
            <a:ext cx="1847700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Assenza di  Benchmark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Ambiente competitvo in continua evoluzione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2" name="Google Shape;262;p32"/>
          <p:cNvCxnSpPr/>
          <p:nvPr/>
        </p:nvCxnSpPr>
        <p:spPr>
          <a:xfrm>
            <a:off x="7299975" y="1686475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/>
          </p:nvPr>
        </p:nvSpPr>
        <p:spPr>
          <a:xfrm>
            <a:off x="0" y="677000"/>
            <a:ext cx="91440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Proposta di valore</a:t>
            </a:r>
            <a:endParaRPr b="1"/>
          </a:p>
        </p:txBody>
      </p:sp>
      <p:sp>
        <p:nvSpPr>
          <p:cNvPr id="268" name="Google Shape;268;p33"/>
          <p:cNvSpPr txBox="1">
            <a:spLocks noGrp="1"/>
          </p:cNvSpPr>
          <p:nvPr>
            <p:ph type="ctrTitle" idx="4294967295"/>
          </p:nvPr>
        </p:nvSpPr>
        <p:spPr>
          <a:xfrm>
            <a:off x="1834975" y="1207250"/>
            <a:ext cx="1602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Prodotto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ctrTitle" idx="4294967295"/>
          </p:nvPr>
        </p:nvSpPr>
        <p:spPr>
          <a:xfrm>
            <a:off x="6317650" y="1294700"/>
            <a:ext cx="1287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Cliente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75" y="1239050"/>
            <a:ext cx="464226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175" y="1326500"/>
            <a:ext cx="679469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75" y="1801100"/>
            <a:ext cx="4094726" cy="27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9225" y="1801100"/>
            <a:ext cx="3820250" cy="26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3513" y="2744475"/>
            <a:ext cx="157712" cy="3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7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80" name="Google Shape;280;p34"/>
          <p:cNvCxnSpPr/>
          <p:nvPr/>
        </p:nvCxnSpPr>
        <p:spPr>
          <a:xfrm flipH="1">
            <a:off x="4537650" y="473675"/>
            <a:ext cx="25800" cy="3395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34"/>
          <p:cNvSpPr txBox="1">
            <a:spLocks noGrp="1"/>
          </p:cNvSpPr>
          <p:nvPr>
            <p:ph type="ctrTitle"/>
          </p:nvPr>
        </p:nvSpPr>
        <p:spPr>
          <a:xfrm>
            <a:off x="698175" y="613000"/>
            <a:ext cx="3169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Cosa può fare lo psicologo?</a:t>
            </a: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1"/>
          </p:nvPr>
        </p:nvSpPr>
        <p:spPr>
          <a:xfrm>
            <a:off x="581425" y="1235200"/>
            <a:ext cx="3811800" cy="27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Aggiungere nuovi pazienti al sistema.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Visualizzare la lista dei propri pazienti.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Ricercare pazienti all’interno della lista.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Visualizzare le risposte date dal paziente al questionario.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Visualizzare lo score ottenuto da un paziente che ha compilato il questionario.</a:t>
            </a:r>
            <a:endParaRPr sz="1300"/>
          </a:p>
        </p:txBody>
      </p:sp>
      <p:sp>
        <p:nvSpPr>
          <p:cNvPr id="283" name="Google Shape;283;p34"/>
          <p:cNvSpPr txBox="1">
            <a:spLocks noGrp="1"/>
          </p:cNvSpPr>
          <p:nvPr>
            <p:ph type="ctrTitle" idx="2"/>
          </p:nvPr>
        </p:nvSpPr>
        <p:spPr>
          <a:xfrm>
            <a:off x="5195975" y="613000"/>
            <a:ext cx="3169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latin typeface="Ubuntu Medium"/>
                <a:ea typeface="Ubuntu Medium"/>
                <a:cs typeface="Ubuntu Medium"/>
                <a:sym typeface="Ubuntu Medium"/>
              </a:rPr>
              <a:t>Cosa può fare il paziente?</a:t>
            </a:r>
            <a:endParaRPr b="0"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3"/>
          </p:nvPr>
        </p:nvSpPr>
        <p:spPr>
          <a:xfrm>
            <a:off x="4771825" y="1235200"/>
            <a:ext cx="3662100" cy="3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Accedere al sistema con le credenziali fornite dallo psicologo.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Compilare le proprie informazioni personali prima di iniziare il questionario.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Compilare il questionario di BDI_II.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Giustificare la risposta data in ciascuna domanda (scansionando le espressioni facciali e tono vocale).</a:t>
            </a:r>
            <a:endParaRPr sz="1300"/>
          </a:p>
          <a:p>
            <a:pPr marL="45720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Modificare informazioni del proprio account.</a:t>
            </a:r>
            <a:endParaRPr sz="1300"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44514" y="477738"/>
            <a:ext cx="548700" cy="5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875" y="478500"/>
            <a:ext cx="547200" cy="5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Tecnologie utilizzate</a:t>
            </a:r>
            <a:endParaRPr b="1"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350" y="2199838"/>
            <a:ext cx="3000775" cy="8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00" y="1739850"/>
            <a:ext cx="3466276" cy="1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995825" y="2254025"/>
            <a:ext cx="3801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nostra applicazione			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"/>
          </p:nvPr>
        </p:nvSpPr>
        <p:spPr>
          <a:xfrm>
            <a:off x="1272650" y="2839950"/>
            <a:ext cx="3433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Accesso al sistema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3">
            <a:alphaModFix/>
          </a:blip>
          <a:srcRect b="2200"/>
          <a:stretch/>
        </p:blipFill>
        <p:spPr>
          <a:xfrm>
            <a:off x="7067274" y="298376"/>
            <a:ext cx="1800000" cy="381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 descr="Samsung Telefono Cellulare - Immagini gratis su Pixabay"/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6977274" y="141403"/>
            <a:ext cx="1980000" cy="412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0;p36">
            <a:extLst>
              <a:ext uri="{FF2B5EF4-FFF2-40B4-BE49-F238E27FC236}">
                <a16:creationId xmlns:a16="http://schemas.microsoft.com/office/drawing/2014/main" id="{0EBD88E8-6E6A-49BC-A11D-5730644FCD4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4196"/>
          <a:stretch/>
        </p:blipFill>
        <p:spPr>
          <a:xfrm>
            <a:off x="5080109" y="338012"/>
            <a:ext cx="1800000" cy="383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1;p36" descr="Samsung Telefono Cellulare - Immagini gratis su Pixabay">
            <a:extLst>
              <a:ext uri="{FF2B5EF4-FFF2-40B4-BE49-F238E27FC236}">
                <a16:creationId xmlns:a16="http://schemas.microsoft.com/office/drawing/2014/main" id="{5F103ACA-4E47-48DE-BC32-80A23A34A2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7085" t="10487" r="40515" b="6407"/>
          <a:stretch/>
        </p:blipFill>
        <p:spPr>
          <a:xfrm>
            <a:off x="4982675" y="158127"/>
            <a:ext cx="1980000" cy="412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745</Words>
  <Application>Microsoft Office PowerPoint</Application>
  <PresentationFormat>Presentazione su schermo (16:9)</PresentationFormat>
  <Paragraphs>117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Ubuntu Light</vt:lpstr>
      <vt:lpstr>Ubuntu</vt:lpstr>
      <vt:lpstr>Arial</vt:lpstr>
      <vt:lpstr>Ubuntu Medium</vt:lpstr>
      <vt:lpstr>Arvo</vt:lpstr>
      <vt:lpstr>Bodoni</vt:lpstr>
      <vt:lpstr>Minimal Charm</vt:lpstr>
      <vt:lpstr>Depression Screening</vt:lpstr>
      <vt:lpstr>Chi siamo</vt:lpstr>
      <vt:lpstr>Analisi della domanda</vt:lpstr>
      <vt:lpstr>Analisi competitiva</vt:lpstr>
      <vt:lpstr>Analisi SWOT dell’app</vt:lpstr>
      <vt:lpstr>Proposta di valore</vt:lpstr>
      <vt:lpstr>Cosa può fare lo psicologo?</vt:lpstr>
      <vt:lpstr>Tecnologie utilizzate</vt:lpstr>
      <vt:lpstr>La nostra applicazione   </vt:lpstr>
      <vt:lpstr>La nostra applicazione   </vt:lpstr>
      <vt:lpstr>La nostra applicazione   </vt:lpstr>
      <vt:lpstr>La nostra applicazione   </vt:lpstr>
      <vt:lpstr>La nostra applicazione   </vt:lpstr>
      <vt:lpstr>La nostra applicazione   </vt:lpstr>
      <vt:lpstr>La nostra applicazione   </vt:lpstr>
      <vt:lpstr>La nostra applicazione   </vt:lpstr>
      <vt:lpstr>La nostra applicazione   </vt:lpstr>
      <vt:lpstr>La nostra applicazione   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Depression Screening</dc:title>
  <cp:lastModifiedBy>Grazia Varone</cp:lastModifiedBy>
  <cp:revision>3</cp:revision>
  <dcterms:modified xsi:type="dcterms:W3CDTF">2020-11-18T10:00:31Z</dcterms:modified>
</cp:coreProperties>
</file>